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  <p:sldMasterId id="2147483712" r:id="rId5"/>
    <p:sldMasterId id="2147483725" r:id="rId6"/>
    <p:sldMasterId id="2147483738" r:id="rId7"/>
  </p:sldMasterIdLst>
  <p:notesMasterIdLst>
    <p:notesMasterId r:id="rId15"/>
  </p:notesMasterIdLst>
  <p:sldIdLst>
    <p:sldId id="263" r:id="rId8"/>
    <p:sldId id="256" r:id="rId9"/>
    <p:sldId id="257" r:id="rId10"/>
    <p:sldId id="258" r:id="rId11"/>
    <p:sldId id="259" r:id="rId12"/>
    <p:sldId id="260" r:id="rId13"/>
    <p:sldId id="26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0" y="-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702ED-23A8-4893-9D16-6576E2677BD0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A05FC-F301-4229-A479-5210374FBC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507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C93ADD0-0257-46E7-853B-923F62DF59C0}" type="slidenum">
              <a:rPr lang="ru-RU" altLang="ru-RU">
                <a:solidFill>
                  <a:prstClr val="black"/>
                </a:solidFill>
              </a:rPr>
              <a:pPr eaLnBrk="1" hangingPunct="1"/>
              <a:t>2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CD13A9A-7A79-467B-ACFC-C6D69409317E}" type="slidenum">
              <a:rPr lang="ru-RU" altLang="ru-RU">
                <a:solidFill>
                  <a:prstClr val="black"/>
                </a:solidFill>
              </a:rPr>
              <a:pPr eaLnBrk="1" hangingPunct="1"/>
              <a:t>3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7F96F2-8B8C-45EA-9857-F09D3770809C}" type="slidenum">
              <a:rPr lang="ru-RU" altLang="ru-RU">
                <a:solidFill>
                  <a:prstClr val="black"/>
                </a:solidFill>
              </a:rPr>
              <a:pPr eaLnBrk="1" hangingPunct="1"/>
              <a:t>4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8EFF56-A74C-4BF1-A72B-78D37FB10220}" type="slidenum">
              <a:rPr lang="ru-RU" altLang="ru-RU">
                <a:solidFill>
                  <a:prstClr val="black"/>
                </a:solidFill>
              </a:rPr>
              <a:pPr eaLnBrk="1" hangingPunct="1"/>
              <a:t>5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5302D-91EC-4B9D-90CA-E0F56084A7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46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F43C1-CEFA-4757-AA55-BC73A04986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419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B2BB2-D567-4928-9B26-685FE43821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155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ADB46-CF57-4FE1-B025-8BB78FC800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706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5302D-91EC-4B9D-90CA-E0F56084A7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85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0DCC1-94B5-4D45-8E5E-A12B10B97C9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170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9DF6B-57C1-4AFC-9585-3999334F0A2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750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CBF75-09F3-4678-9BEE-04AE06C9CF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395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B5B1A-21D7-4D66-94ED-35DBFEA8721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7819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E87C2-9A5E-41A8-ACC4-C45D6D93CA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883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403C2-6034-40A1-B943-6F27A00DA75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46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0DCC1-94B5-4D45-8E5E-A12B10B97C9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495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0456E-58E1-4312-9A8D-6CFAD69E55A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5947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A8098-2481-4067-BF48-F25BB474559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1661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F43C1-CEFA-4757-AA55-BC73A04986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6727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B2BB2-D567-4928-9B26-685FE43821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907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ADB46-CF57-4FE1-B025-8BB78FC800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5266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5302D-91EC-4B9D-90CA-E0F56084A7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5730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0DCC1-94B5-4D45-8E5E-A12B10B97C9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5154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9DF6B-57C1-4AFC-9585-3999334F0A2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5739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CBF75-09F3-4678-9BEE-04AE06C9CF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5088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B5B1A-21D7-4D66-94ED-35DBFEA8721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01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9DF6B-57C1-4AFC-9585-3999334F0A2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3738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E87C2-9A5E-41A8-ACC4-C45D6D93CA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4388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403C2-6034-40A1-B943-6F27A00DA75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0692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0456E-58E1-4312-9A8D-6CFAD69E55A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9366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A8098-2481-4067-BF48-F25BB474559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296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F43C1-CEFA-4757-AA55-BC73A04986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8977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B2BB2-D567-4928-9B26-685FE43821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6036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ADB46-CF57-4FE1-B025-8BB78FC800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6771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5302D-91EC-4B9D-90CA-E0F56084A7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0898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0DCC1-94B5-4D45-8E5E-A12B10B97C9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3455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9DF6B-57C1-4AFC-9585-3999334F0A2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73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CBF75-09F3-4678-9BEE-04AE06C9CF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5026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CBF75-09F3-4678-9BEE-04AE06C9CF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4008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B5B1A-21D7-4D66-94ED-35DBFEA8721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9814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E87C2-9A5E-41A8-ACC4-C45D6D93CA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0738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403C2-6034-40A1-B943-6F27A00DA75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69469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0456E-58E1-4312-9A8D-6CFAD69E55A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5208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A8098-2481-4067-BF48-F25BB474559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47586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F43C1-CEFA-4757-AA55-BC73A04986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8194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B2BB2-D567-4928-9B26-685FE43821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6993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ADB46-CF57-4FE1-B025-8BB78FC800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64741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5302D-91EC-4B9D-90CA-E0F56084A7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009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B5B1A-21D7-4D66-94ED-35DBFEA8721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72815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0DCC1-94B5-4D45-8E5E-A12B10B97C9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1884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9DF6B-57C1-4AFC-9585-3999334F0A2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93410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CBF75-09F3-4678-9BEE-04AE06C9CF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03925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B5B1A-21D7-4D66-94ED-35DBFEA8721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2881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E87C2-9A5E-41A8-ACC4-C45D6D93CA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616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403C2-6034-40A1-B943-6F27A00DA75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9980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0456E-58E1-4312-9A8D-6CFAD69E55A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88908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A8098-2481-4067-BF48-F25BB474559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6525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F43C1-CEFA-4757-AA55-BC73A04986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19290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B2BB2-D567-4928-9B26-685FE43821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499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E87C2-9A5E-41A8-ACC4-C45D6D93CA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64829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ADB46-CF57-4FE1-B025-8BB78FC800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53386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5302D-91EC-4B9D-90CA-E0F56084A7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35336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0DCC1-94B5-4D45-8E5E-A12B10B97C9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97917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9DF6B-57C1-4AFC-9585-3999334F0A2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1450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CBF75-09F3-4678-9BEE-04AE06C9CF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44112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B5B1A-21D7-4D66-94ED-35DBFEA8721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6925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E87C2-9A5E-41A8-ACC4-C45D6D93CA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81627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403C2-6034-40A1-B943-6F27A00DA75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6588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0456E-58E1-4312-9A8D-6CFAD69E55A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92029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A8098-2481-4067-BF48-F25BB474559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92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403C2-6034-40A1-B943-6F27A00DA75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97320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F43C1-CEFA-4757-AA55-BC73A04986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5767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B2BB2-D567-4928-9B26-685FE43821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5347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ADB46-CF57-4FE1-B025-8BB78FC800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12860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5302D-91EC-4B9D-90CA-E0F56084A7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5489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0DCC1-94B5-4D45-8E5E-A12B10B97C9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4471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9DF6B-57C1-4AFC-9585-3999334F0A2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16709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CBF75-09F3-4678-9BEE-04AE06C9CF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12871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B5B1A-21D7-4D66-94ED-35DBFEA8721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57332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E87C2-9A5E-41A8-ACC4-C45D6D93CA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51447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403C2-6034-40A1-B943-6F27A00DA75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270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0456E-58E1-4312-9A8D-6CFAD69E55A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2728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0456E-58E1-4312-9A8D-6CFAD69E55A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75297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A8098-2481-4067-BF48-F25BB474559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9331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F43C1-CEFA-4757-AA55-BC73A04986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275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B2BB2-D567-4928-9B26-685FE43821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45938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ADB46-CF57-4FE1-B025-8BB78FC800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51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A8098-2481-4067-BF48-F25BB474559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15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791D0E-7545-45DC-BC6E-F82CE2CC431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24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791D0E-7545-45DC-BC6E-F82CE2CC431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71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791D0E-7545-45DC-BC6E-F82CE2CC431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38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791D0E-7545-45DC-BC6E-F82CE2CC431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48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791D0E-7545-45DC-BC6E-F82CE2CC431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65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791D0E-7545-45DC-BC6E-F82CE2CC431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145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791D0E-7545-45DC-BC6E-F82CE2CC431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41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228600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838200" y="609600"/>
            <a:ext cx="6705600" cy="6248400"/>
            <a:chOff x="1136" y="852"/>
            <a:chExt cx="9798" cy="12922"/>
          </a:xfrm>
        </p:grpSpPr>
        <p:pic>
          <p:nvPicPr>
            <p:cNvPr id="2053" name="Picture 5" descr="~AUT000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0" y="1136"/>
              <a:ext cx="9000" cy="10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1704" y="852"/>
              <a:ext cx="3834" cy="4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0   20      40     60      80     100</a:t>
              </a: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6674" y="852"/>
              <a:ext cx="3692" cy="4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0  20      40     60      80     100</a:t>
              </a: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1846" y="6674"/>
              <a:ext cx="3692" cy="4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0  20      40     60      80     100</a:t>
              </a: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6674" y="6674"/>
              <a:ext cx="3692" cy="4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0  20      40     60      80     100</a:t>
              </a: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1136" y="1417"/>
              <a:ext cx="852" cy="44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 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50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100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150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200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6106" y="1420"/>
              <a:ext cx="852" cy="44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 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50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100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150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200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1136" y="7242"/>
              <a:ext cx="852" cy="44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 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50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100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150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200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6106" y="7242"/>
              <a:ext cx="852" cy="44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 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50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100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150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200</a:t>
              </a:r>
            </a:p>
            <a:p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62" name="Text Box 14"/>
            <p:cNvSpPr txBox="1">
              <a:spLocks noChangeArrowheads="1"/>
            </p:cNvSpPr>
            <p:nvPr/>
          </p:nvSpPr>
          <p:spPr bwMode="auto">
            <a:xfrm>
              <a:off x="1846" y="12354"/>
              <a:ext cx="9088" cy="14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Рис. 14. Состав глинистых минералов черноземов обыкновенных 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             Монтмориллонит              Гидрослюды               Каолинит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z="1400" b="1" smtClean="0">
                <a:solidFill>
                  <a:srgbClr val="000000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63" name="Text Box 15"/>
            <p:cNvSpPr txBox="1">
              <a:spLocks noChangeArrowheads="1"/>
            </p:cNvSpPr>
            <p:nvPr/>
          </p:nvSpPr>
          <p:spPr bwMode="auto">
            <a:xfrm>
              <a:off x="3127" y="5822"/>
              <a:ext cx="1704" cy="5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целина</a:t>
              </a: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64" name="Text Box 16"/>
            <p:cNvSpPr txBox="1">
              <a:spLocks noChangeArrowheads="1"/>
            </p:cNvSpPr>
            <p:nvPr/>
          </p:nvSpPr>
          <p:spPr bwMode="auto">
            <a:xfrm>
              <a:off x="7810" y="5822"/>
              <a:ext cx="1704" cy="5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пашня</a:t>
              </a: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1988" y="11644"/>
              <a:ext cx="3692" cy="5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орошаемая пашня (</a:t>
              </a:r>
              <a:r>
                <a:rPr lang="en-US" sz="1400" b="1" smtClean="0">
                  <a:solidFill>
                    <a:srgbClr val="000000"/>
                  </a:solidFill>
                </a:rPr>
                <a:t>I</a:t>
              </a:r>
              <a:r>
                <a:rPr lang="ru-RU" sz="1400" b="1" smtClean="0">
                  <a:solidFill>
                    <a:srgbClr val="000000"/>
                  </a:solidFill>
                </a:rPr>
                <a:t>)</a:t>
              </a: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66" name="Text Box 18"/>
            <p:cNvSpPr txBox="1">
              <a:spLocks noChangeArrowheads="1"/>
            </p:cNvSpPr>
            <p:nvPr/>
          </p:nvSpPr>
          <p:spPr bwMode="auto">
            <a:xfrm>
              <a:off x="6816" y="11644"/>
              <a:ext cx="3692" cy="5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орошаемая пашня (</a:t>
              </a:r>
              <a:r>
                <a:rPr lang="en-US" sz="1400" b="1" smtClean="0">
                  <a:solidFill>
                    <a:srgbClr val="000000"/>
                  </a:solidFill>
                </a:rPr>
                <a:t>II</a:t>
              </a:r>
              <a:r>
                <a:rPr lang="ru-RU" sz="1400" b="1" smtClean="0">
                  <a:solidFill>
                    <a:srgbClr val="000000"/>
                  </a:solidFill>
                </a:rPr>
                <a:t>)</a:t>
              </a: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67" name="Text Box 19" descr="Широкий диагональный 2"/>
            <p:cNvSpPr txBox="1">
              <a:spLocks noChangeArrowheads="1"/>
            </p:cNvSpPr>
            <p:nvPr/>
          </p:nvSpPr>
          <p:spPr bwMode="auto">
            <a:xfrm>
              <a:off x="2130" y="13064"/>
              <a:ext cx="710" cy="426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68" name="Text Box 20" descr="Темный горизонтальный"/>
            <p:cNvSpPr txBox="1">
              <a:spLocks noChangeArrowheads="1"/>
            </p:cNvSpPr>
            <p:nvPr/>
          </p:nvSpPr>
          <p:spPr bwMode="auto">
            <a:xfrm>
              <a:off x="5254" y="13064"/>
              <a:ext cx="852" cy="426"/>
            </a:xfrm>
            <a:prstGeom prst="rect">
              <a:avLst/>
            </a:prstGeom>
            <a:pattFill prst="dkHorz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69" name="Text Box 21" descr="Алмазная решетка (контур)"/>
            <p:cNvSpPr txBox="1">
              <a:spLocks noChangeArrowheads="1"/>
            </p:cNvSpPr>
            <p:nvPr/>
          </p:nvSpPr>
          <p:spPr bwMode="auto">
            <a:xfrm>
              <a:off x="7952" y="13064"/>
              <a:ext cx="852" cy="426"/>
            </a:xfrm>
            <a:prstGeom prst="rect">
              <a:avLst/>
            </a:prstGeom>
            <a:pattFill prst="openDmnd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585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320675"/>
          </a:xfrm>
          <a:effectLst>
            <a:outerShdw dist="45791" dir="2021404" algn="ctr" rotWithShape="0">
              <a:srgbClr val="F8F9BD"/>
            </a:outerShdw>
          </a:effectLst>
        </p:spPr>
        <p:txBody>
          <a:bodyPr/>
          <a:lstStyle/>
          <a:p>
            <a:pPr marL="762000" indent="-762000" eaLnBrk="1" hangingPunct="1">
              <a:defRPr/>
            </a:pPr>
            <a:r>
              <a:rPr lang="ru-RU" altLang="ru-RU" sz="2000" b="1" smtClean="0">
                <a:solidFill>
                  <a:srgbClr val="0033CC"/>
                </a:solidFill>
              </a:rPr>
              <a:t>ФИЗИЧЕСКИЕ СВОЙСТВА ЧЕРНОЗЕМОВ</a:t>
            </a:r>
          </a:p>
        </p:txBody>
      </p:sp>
      <p:graphicFrame>
        <p:nvGraphicFramePr>
          <p:cNvPr id="33795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333375"/>
          <a:ext cx="8785225" cy="6496047"/>
        </p:xfrm>
        <a:graphic>
          <a:graphicData uri="http://schemas.openxmlformats.org/drawingml/2006/table">
            <a:tbl>
              <a:tblPr/>
              <a:tblGrid>
                <a:gridCol w="2143125"/>
                <a:gridCol w="1517650"/>
                <a:gridCol w="1281112"/>
                <a:gridCol w="1281113"/>
                <a:gridCol w="1281112"/>
                <a:gridCol w="1281113"/>
              </a:tblGrid>
              <a:tr h="2778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почвы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Угодья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 г/см</a:t>
                      </a:r>
                      <a:r>
                        <a:rPr kumimoji="0" lang="en-US" altLang="ru-RU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dv, г/см</a:t>
                      </a:r>
                      <a:r>
                        <a:rPr kumimoji="0" lang="en-US" altLang="ru-RU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Робщ.,%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 южный</a:t>
                      </a:r>
                      <a:endParaRPr kumimoji="0" lang="en-US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 обыкновенный</a:t>
                      </a:r>
                      <a:endParaRPr kumimoji="0" lang="en-US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орошаемая пашня</a:t>
                      </a: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(I)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орошаемая пашня (II)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 выщелоченный</a:t>
                      </a:r>
                      <a:endParaRPr kumimoji="0" lang="en-US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 солонцевато-слитой</a:t>
                      </a:r>
                      <a:endParaRPr kumimoji="0" lang="en-US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 солонцеватый</a:t>
                      </a:r>
                      <a:endParaRPr kumimoji="0" lang="en-US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лето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449046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288925"/>
          </a:xfrm>
          <a:effectLst>
            <a:outerShdw dist="35921" dir="2700000" algn="ctr" rotWithShape="0">
              <a:srgbClr val="CC0066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altLang="ru-RU" sz="2000" b="1" smtClean="0">
                <a:solidFill>
                  <a:srgbClr val="0000F0"/>
                </a:solidFill>
              </a:rPr>
              <a:t>Структурное состояние черноземов</a:t>
            </a:r>
            <a:r>
              <a:rPr lang="ru-RU" altLang="ru-RU" sz="2000" smtClean="0">
                <a:solidFill>
                  <a:srgbClr val="0000F0"/>
                </a:solidFill>
              </a:rPr>
              <a:t> </a:t>
            </a:r>
          </a:p>
        </p:txBody>
      </p:sp>
      <p:graphicFrame>
        <p:nvGraphicFramePr>
          <p:cNvPr id="35843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461963"/>
          <a:ext cx="8856662" cy="6299200"/>
        </p:xfrm>
        <a:graphic>
          <a:graphicData uri="http://schemas.openxmlformats.org/drawingml/2006/table">
            <a:tbl>
              <a:tblPr/>
              <a:tblGrid>
                <a:gridCol w="1860550"/>
                <a:gridCol w="2292350"/>
                <a:gridCol w="1057275"/>
                <a:gridCol w="2246312"/>
                <a:gridCol w="1400175"/>
              </a:tblGrid>
              <a:tr h="812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почвы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Глубина, см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Генетич.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гор-т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агрономически ценных агрегатов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(10 -0,25 мм) в % 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 обыкновенный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(n=18)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Aд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91,3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10,49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(n=27)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Aпах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78,0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3,54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орош. пашня (I) (n=16)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Апах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70,7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2,41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орош. пашня (II) (n=36)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Апах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49,4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0,97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южный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(n=21)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88,0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(n=23)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Апах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70,5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2,39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выщелоченный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(n=28)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67,7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2,09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(n=44)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Апах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52,7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1,11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 солонцевато-слитый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(n=8)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Aд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57,6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(n=14)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Апах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21,9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0,28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солонцеватый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(n=17)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65,1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1,86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(n=21)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Апах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3352519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28600"/>
            <a:ext cx="8507412" cy="536575"/>
          </a:xfrm>
          <a:effectLst>
            <a:outerShdw dist="35921" dir="2700000" algn="ctr" rotWithShape="0">
              <a:srgbClr val="FFFFA3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altLang="ru-RU" sz="2300" b="1" smtClean="0">
                <a:solidFill>
                  <a:srgbClr val="800000"/>
                </a:solidFill>
              </a:rPr>
              <a:t>Состав обменных оснований чернозема обыкновенного</a:t>
            </a:r>
            <a:r>
              <a:rPr lang="ru-RU" altLang="ru-RU" sz="2300" smtClean="0">
                <a:solidFill>
                  <a:srgbClr val="800000"/>
                </a:solidFill>
              </a:rPr>
              <a:t/>
            </a:r>
            <a:br>
              <a:rPr lang="ru-RU" altLang="ru-RU" sz="2300" smtClean="0">
                <a:solidFill>
                  <a:srgbClr val="800000"/>
                </a:solidFill>
              </a:rPr>
            </a:br>
            <a:endParaRPr lang="ru-RU" altLang="ru-RU" sz="2300" smtClean="0">
              <a:solidFill>
                <a:srgbClr val="800000"/>
              </a:solidFill>
            </a:endParaRPr>
          </a:p>
        </p:txBody>
      </p:sp>
      <p:graphicFrame>
        <p:nvGraphicFramePr>
          <p:cNvPr id="37891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549275"/>
          <a:ext cx="8785225" cy="6169062"/>
        </p:xfrm>
        <a:graphic>
          <a:graphicData uri="http://schemas.openxmlformats.org/drawingml/2006/table">
            <a:tbl>
              <a:tblPr/>
              <a:tblGrid>
                <a:gridCol w="1838325"/>
                <a:gridCol w="609600"/>
                <a:gridCol w="1358900"/>
                <a:gridCol w="1355725"/>
                <a:gridCol w="1492250"/>
                <a:gridCol w="1220787"/>
                <a:gridCol w="909638"/>
              </a:tblGrid>
              <a:tr h="371456">
                <a:tc row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Горизонт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рН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∑, мг.-экв./100 г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от суммы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71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</a:t>
                      </a:r>
                      <a:r>
                        <a:rPr kumimoji="0" lang="en-US" altLang="ru-RU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2+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Мg</a:t>
                      </a:r>
                      <a:r>
                        <a:rPr kumimoji="0" lang="en-US" altLang="ru-RU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2+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kumimoji="0" lang="en-US" altLang="ru-RU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kumimoji="0" lang="en-US" altLang="ru-RU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 gridSpan="7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9869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kumimoji="0" lang="en-US" altLang="ru-RU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</a:rPr>
                        <a:t>8,4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32,10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82,6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56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8,3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90,37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5,59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69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8,4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36,58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24,8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56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8,4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37,36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38,1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69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32,98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26,3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56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40,14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54,3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26,0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 gridSpan="7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неорошаемая пашня </a:t>
                      </a:r>
                      <a:endParaRPr kumimoji="0" lang="en-US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9869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kumimoji="0" lang="en-US" altLang="ru-RU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пах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</a:rPr>
                        <a:t>8,2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28,92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89,0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56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8,3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30,46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82,6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69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8,4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34,26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65,8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30,3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56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kumimoji="0" lang="en-US" altLang="ru-RU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8,4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33,08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59,8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35,9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69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kumimoji="0" lang="en-US" altLang="ru-RU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24,82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38,3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40,6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56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30,82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52,0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27,4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442759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144000" cy="536575"/>
          </a:xfrm>
          <a:effectLst>
            <a:outerShdw dist="35921" dir="2700000" algn="ctr" rotWithShape="0">
              <a:srgbClr val="FFFFA3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altLang="ru-RU" sz="2000" b="1" smtClean="0">
                <a:solidFill>
                  <a:srgbClr val="003300"/>
                </a:solidFill>
              </a:rPr>
              <a:t>Состав обменных оснований черноземов солонцеватых и солонцевато-слитых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5418138" y="3413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40181" name="Group 245"/>
          <p:cNvGraphicFramePr>
            <a:graphicFrameLocks noGrp="1"/>
          </p:cNvGraphicFramePr>
          <p:nvPr/>
        </p:nvGraphicFramePr>
        <p:xfrm>
          <a:off x="107950" y="765175"/>
          <a:ext cx="8945563" cy="6047081"/>
        </p:xfrm>
        <a:graphic>
          <a:graphicData uri="http://schemas.openxmlformats.org/drawingml/2006/table">
            <a:tbl>
              <a:tblPr/>
              <a:tblGrid>
                <a:gridCol w="655638"/>
                <a:gridCol w="420687"/>
                <a:gridCol w="654050"/>
                <a:gridCol w="655638"/>
                <a:gridCol w="655637"/>
                <a:gridCol w="655638"/>
                <a:gridCol w="655637"/>
                <a:gridCol w="676275"/>
                <a:gridCol w="642938"/>
                <a:gridCol w="795337"/>
                <a:gridCol w="674688"/>
                <a:gridCol w="676275"/>
                <a:gridCol w="676275"/>
                <a:gridCol w="450850"/>
              </a:tblGrid>
              <a:tr h="304768">
                <a:tc gridSpan="7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Черноземы</a:t>
                      </a: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солонцеватые</a:t>
                      </a:r>
                      <a:endParaRPr kumimoji="0" lang="en-US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черноземы солонцевато-слитые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10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909638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317625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725613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1336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90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3048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505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9624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Горизонт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рН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∑, мг.-экв./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г 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от емкости 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20738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28725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36713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Горизонт 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рН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20738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28725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36713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∑, мг.-экв./100 г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от суммы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27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</a:t>
                      </a:r>
                      <a:r>
                        <a:rPr kumimoji="0" lang="en-US" alt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2+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Мg</a:t>
                      </a:r>
                      <a:r>
                        <a:rPr kumimoji="0" lang="en-US" alt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2+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kumimoji="0" lang="en-US" alt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kumimoji="0" lang="en-US" alt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</a:t>
                      </a:r>
                      <a:r>
                        <a:rPr kumimoji="0" lang="en-US" alt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2+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Мg</a:t>
                      </a:r>
                      <a:r>
                        <a:rPr kumimoji="0" lang="en-US" alt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2+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kumimoji="0" lang="en-US" alt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kumimoji="0" lang="en-US" alt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45">
                <a:tc gridSpan="14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целина</a:t>
                      </a:r>
                      <a:endParaRPr kumimoji="0" lang="en-US" alt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76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en-US" altLang="ru-RU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en-US" alt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36,80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6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45,88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6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B1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48,52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6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B2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46,78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6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40,78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1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5245">
                <a:tc gridSpan="14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пашня</a:t>
                      </a:r>
                      <a:endParaRPr kumimoji="0" lang="en-US" alt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76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en-US" altLang="ru-RU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пах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kumimoji="0" lang="en-US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en-US" alt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пах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40,81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6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kumimoji="0" lang="en-US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47,73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6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B1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33,9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B2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46,80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6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B2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42,66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6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40,20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22,3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33,0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1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US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45,5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59,4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9951992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4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3"/>
          <p:cNvSpPr>
            <a:spLocks noChangeArrowheads="1"/>
          </p:cNvSpPr>
          <p:nvPr/>
        </p:nvSpPr>
        <p:spPr bwMode="auto">
          <a:xfrm>
            <a:off x="539750" y="981075"/>
            <a:ext cx="82296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Б.С. Алякринский (1985) писал, что жизненный процесс представляет собой неразрывное единство двух полярных противоположностей – </a:t>
            </a:r>
            <a:r>
              <a:rPr lang="ru-RU" b="1" i="1" u="sng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разрушения</a:t>
            </a:r>
            <a:r>
              <a:rPr 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i="1" u="sng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созидания</a:t>
            </a:r>
            <a:r>
              <a:rPr 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Почвообразование можно считать результатом взаимодействия двух взаимоисключающих начал – живой и косной материй. Живые растительные формации и микроорганизмы для удовлетворения своих пищевых потребностей должны разрушать минералы и горные породы, слагающие почвы. «Именно разрушение является движущей, активной, ведущей, т.е. первичной по отношению к созиданию, стороной жизненного процесса» (Б.С. Алякринский, С.И. Степанова, 1985, с. 18).</a:t>
            </a:r>
            <a:endParaRPr lang="ru-RU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Такова философия жизни, которая гласит: для того, чтобы что-то создать, надо что-то разрушить. Для создания собственной биомассы, растения разрушают минералы, добывая оттуда все необходимые элементы питания.</a:t>
            </a:r>
            <a:endParaRPr lang="ru-RU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507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3"/>
          <p:cNvSpPr>
            <a:spLocks noChangeArrowheads="1"/>
          </p:cNvSpPr>
          <p:nvPr/>
        </p:nvSpPr>
        <p:spPr bwMode="auto">
          <a:xfrm>
            <a:off x="539750" y="1052513"/>
            <a:ext cx="76327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Эволюционные процессы почвообразования, как таковые, на пашне прекращают свое существование. Начинается деградация, или, лучше сказать – </a:t>
            </a:r>
            <a:r>
              <a:rPr lang="ru-RU" sz="2000" b="1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метаморфоз. О</a:t>
            </a: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сновные проявления такого метаморфоза – возрастание темпов выветривания, обусловливающих слитизацию и обеднение почв, перестройку в составе минералов, начавшийся процесс каолинитизации. Именно каолинитизиция, отмеченная на агрогенных выщелоченных и солонцеватых черноземах является тревожным сигналом старения почв и резкого снижения не только эффективного, но и потенциального плодородия черноземов. </a:t>
            </a:r>
            <a:endParaRPr lang="ru-RU" sz="20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497252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888</Words>
  <Application>Microsoft Office PowerPoint</Application>
  <PresentationFormat>Экран (4:3)</PresentationFormat>
  <Paragraphs>563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Оформление по умолчанию</vt:lpstr>
      <vt:lpstr>1_Оформление по умолчанию</vt:lpstr>
      <vt:lpstr>2_Оформление по умолчанию</vt:lpstr>
      <vt:lpstr>3_Оформление по умолчанию</vt:lpstr>
      <vt:lpstr>4_Оформление по умолчанию</vt:lpstr>
      <vt:lpstr>5_Оформление по умолчанию</vt:lpstr>
      <vt:lpstr>6_Оформление по умолчанию</vt:lpstr>
      <vt:lpstr>Презентация PowerPoint</vt:lpstr>
      <vt:lpstr>ФИЗИЧЕСКИЕ СВОЙСТВА ЧЕРНОЗЕМОВ</vt:lpstr>
      <vt:lpstr>Структурное состояние черноземов </vt:lpstr>
      <vt:lpstr>Состав обменных оснований чернозема обыкновенного </vt:lpstr>
      <vt:lpstr>Состав обменных оснований черноземов солонцеватых и солонцевато-слитых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ФИЗИЧЕСКИЕ СВОЙСТВА ЧЕРНОЗЕМОВ</dc:title>
  <dc:creator>СтГАУ</dc:creator>
  <cp:lastModifiedBy>СтГАУ</cp:lastModifiedBy>
  <cp:revision>2</cp:revision>
  <dcterms:created xsi:type="dcterms:W3CDTF">2020-12-11T13:36:20Z</dcterms:created>
  <dcterms:modified xsi:type="dcterms:W3CDTF">2020-12-11T13:38:27Z</dcterms:modified>
</cp:coreProperties>
</file>